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6"/>
  </p:notesMasterIdLst>
  <p:sldIdLst>
    <p:sldId id="257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4" r:id="rId23"/>
    <p:sldId id="323" r:id="rId24"/>
    <p:sldId id="325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296" r:id="rId35"/>
  </p:sldIdLst>
  <p:sldSz cx="91551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A6B"/>
    <a:srgbClr val="30B7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5" autoAdjust="0"/>
    <p:restoredTop sz="97727"/>
  </p:normalViewPr>
  <p:slideViewPr>
    <p:cSldViewPr snapToGrid="0">
      <p:cViewPr varScale="1">
        <p:scale>
          <a:sx n="68" d="100"/>
          <a:sy n="68" d="100"/>
        </p:scale>
        <p:origin x="-528" y="-96"/>
      </p:cViewPr>
      <p:guideLst>
        <p:guide orient="horz" pos="2160"/>
        <p:guide pos="28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ACC7D-5F43-4983-B328-8E370782D855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68425" y="1143000"/>
            <a:ext cx="4121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B726D-F69B-4BD9-B419-4C73914B4F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3104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68425" y="1143000"/>
            <a:ext cx="412115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4A558-35BA-4097-B036-4E4C06C829E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638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68425" y="1143000"/>
            <a:ext cx="412115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4A558-35BA-4097-B036-4E4C06C829E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5734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634" y="1122363"/>
            <a:ext cx="778184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4389" y="3602038"/>
            <a:ext cx="686633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23366540"/>
      </p:ext>
    </p:extLst>
  </p:cSld>
  <p:clrMapOvr>
    <a:masterClrMapping/>
  </p:clrMapOvr>
  <p:transition spd="slow"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37571247"/>
      </p:ext>
    </p:extLst>
  </p:cSld>
  <p:clrMapOvr>
    <a:masterClrMapping/>
  </p:clrMapOvr>
  <p:transition spd="slow"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28" y="365125"/>
            <a:ext cx="197407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414" y="365125"/>
            <a:ext cx="580777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5175551"/>
      </p:ext>
    </p:extLst>
  </p:cSld>
  <p:clrMapOvr>
    <a:masterClrMapping/>
  </p:clrMapOvr>
  <p:transition spd="slow"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2795980"/>
      </p:ext>
    </p:extLst>
  </p:cSld>
  <p:clrMapOvr>
    <a:masterClrMapping/>
  </p:clrMapOvr>
  <p:transition spd="slow"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46" y="1709740"/>
            <a:ext cx="789628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646" y="4589465"/>
            <a:ext cx="789628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4778889"/>
      </p:ext>
    </p:extLst>
  </p:cSld>
  <p:clrMapOvr>
    <a:masterClrMapping/>
  </p:clrMapOvr>
  <p:transition spd="slow"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414" y="1825625"/>
            <a:ext cx="3890923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76" y="1825625"/>
            <a:ext cx="3890923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72880750"/>
      </p:ext>
    </p:extLst>
  </p:cSld>
  <p:clrMapOvr>
    <a:masterClrMapping/>
  </p:clrMapOvr>
  <p:transition spd="slow"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06" y="365127"/>
            <a:ext cx="789628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608" y="1681163"/>
            <a:ext cx="38730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608" y="2505075"/>
            <a:ext cx="387304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777" y="1681163"/>
            <a:ext cx="3892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777" y="2505075"/>
            <a:ext cx="3892115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94787869"/>
      </p:ext>
    </p:extLst>
  </p:cSld>
  <p:clrMapOvr>
    <a:masterClrMapping/>
  </p:clrMapOvr>
  <p:transition spd="slow"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6439041"/>
      </p:ext>
    </p:extLst>
  </p:cSld>
  <p:clrMapOvr>
    <a:masterClrMapping/>
  </p:clrMapOvr>
  <p:transition spd="slow"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80659990"/>
      </p:ext>
    </p:extLst>
  </p:cSld>
  <p:clrMapOvr>
    <a:masterClrMapping/>
  </p:clrMapOvr>
  <p:transition spd="slow"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07" y="457200"/>
            <a:ext cx="29527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115" y="987427"/>
            <a:ext cx="463477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607" y="2057400"/>
            <a:ext cx="29527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48711398"/>
      </p:ext>
    </p:extLst>
  </p:cSld>
  <p:clrMapOvr>
    <a:masterClrMapping/>
  </p:clrMapOvr>
  <p:transition spd="slow"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07" y="457200"/>
            <a:ext cx="29527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92115" y="987427"/>
            <a:ext cx="463477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607" y="2057400"/>
            <a:ext cx="29527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36972914"/>
      </p:ext>
    </p:extLst>
  </p:cSld>
  <p:clrMapOvr>
    <a:masterClrMapping/>
  </p:clrMapOvr>
  <p:transition spd="slow"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14" y="365127"/>
            <a:ext cx="78962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414" y="1825625"/>
            <a:ext cx="78962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9414" y="6356352"/>
            <a:ext cx="205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C9CF-9003-4ABD-BDD3-BF3E192446FA}" type="datetimeFigureOut">
              <a:rPr lang="tr-TR" smtClean="0"/>
              <a:pPr/>
              <a:t>5.06.2017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2631" y="6356352"/>
            <a:ext cx="3089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5799" y="6356352"/>
            <a:ext cx="205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B0E7-694D-46C0-B64D-8790B21656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5898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slow" advClick="0" advTm="2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2965269" y="1"/>
            <a:ext cx="5094514" cy="90095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T.C. BAŞBAKANLIK </a:t>
            </a:r>
            <a:b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Diyanet İşleri Başkanlığı</a:t>
            </a:r>
            <a:b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Eğitim Hizmetleri Genel Müdürlüğü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493800"/>
            <a:ext cx="8832246" cy="522515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3"/>
              </a:buClr>
              <a:buNone/>
              <a:defRPr/>
            </a:pPr>
            <a:r>
              <a:rPr lang="tr-TR" sz="32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YAZ KUR’AN KURSU EĞİTİMLERİNE YÖNELİK TESPİTLER</a:t>
            </a:r>
            <a:endParaRPr lang="tr-TR" sz="900" dirty="0">
              <a:solidFill>
                <a:srgbClr val="394A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268915" y="4445260"/>
            <a:ext cx="42944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3"/>
              </a:buClr>
              <a:defRPr/>
            </a:pPr>
            <a:r>
              <a:rPr lang="tr-TR" sz="2000" b="1" dirty="0">
                <a:solidFill>
                  <a:srgbClr val="30B7B1"/>
                </a:solidFill>
                <a:latin typeface="Times New Roman" pitchFamily="18" charset="0"/>
                <a:cs typeface="Times New Roman" pitchFamily="18" charset="0"/>
              </a:rPr>
              <a:t>BÜNYAMİN ALBAYRAK</a:t>
            </a:r>
            <a:endParaRPr lang="tr-TR" sz="3200" b="1" dirty="0">
              <a:solidFill>
                <a:srgbClr val="30B7B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3"/>
              </a:buClr>
              <a:defRPr/>
            </a:pPr>
            <a:r>
              <a:rPr lang="tr-TR" sz="1200" dirty="0">
                <a:solidFill>
                  <a:srgbClr val="30B7B1"/>
                </a:solidFill>
                <a:latin typeface="Times New Roman" pitchFamily="18" charset="0"/>
                <a:cs typeface="Times New Roman" pitchFamily="18" charset="0"/>
              </a:rPr>
              <a:t>   YAYGIN DİN EĞİTİMİ DAİRE BAŞKANI</a:t>
            </a:r>
            <a:endParaRPr lang="tr-TR" sz="900" dirty="0">
              <a:solidFill>
                <a:srgbClr val="30B7B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539786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Programı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Eğitim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Metodu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Öğrencilerin moral ve motivasyonlarını arttırmak ve onlara sporu sevdirmek amacıyla; birçok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kursta öğrenciler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spor salonuna, kapalı yüzme havuzuna ya da pikniğe götürülmektedir. Bunun öğrencilerin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kursa olan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ilgisini artırdığı tespit edilmiştir.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153081899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Kurslarında Görev Alan Öğreticilerin Yetkinliği ve Yeterliliği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763460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Mesleğini seven öğreticilerin kurslarının daha düzenli ve tertipli, öğrencilerinin ise daha bilgili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öğrenmeye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iştiyaklı olduğu tespit edilmiştir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222212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Kurslarında Görev Alan Öğreticilerin Yetkinliği ve Yeterliliği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Eğitim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programının uygulanması, kursun öğrencilere sevdirilmesi, sınıf disiplininin sağlanması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vb. konularda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öğreticilerin pedagojik bilgi eksikliklerinin olduğu görülmüştür.</a:t>
            </a:r>
          </a:p>
        </p:txBody>
      </p:sp>
    </p:spTree>
    <p:extLst>
      <p:ext uri="{BB962C8B-B14F-4D97-AF65-F5344CB8AC3E}">
        <p14:creationId xmlns="" xmlns:p14="http://schemas.microsoft.com/office/powerpoint/2010/main" val="310608209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 </a:t>
            </a:r>
            <a:r>
              <a:rPr lang="tr-TR" sz="2400" b="1" dirty="0" err="1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bulunuşlukları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ile Yaz Kur’an Kurslarına Karşı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İlgi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Tutumları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kurslarında her sınıfta ortalama 15 öğrenci ile eğitim yapılmıştır. Ancak yaşanan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darbe girişiminden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sonra aileler çocuklarını Kur’an kursuna gönderip göndermemekte tereddüt ettiklerinden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 sayısında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geçen yıla nazaran düşüş yaşanmıştır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051601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 </a:t>
            </a:r>
            <a:r>
              <a:rPr lang="tr-TR" sz="2400" b="1" dirty="0" err="1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bulunuşlukları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ile Yaz Kur’an Kurslarına Karşı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İlgi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Tutumları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Darbe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teşebbüsü öğrencilerin psikolojisini olumsuz etkilemiştir. Bu sebeple öğrencilerin kursa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devam konusunda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geçen yıllara göre daha az istekli oldukları müşahede edilmiştir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513372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 </a:t>
            </a:r>
            <a:r>
              <a:rPr lang="tr-TR" sz="2400" b="1" dirty="0" err="1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bulunuşlukları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ile Yaz Kur’an Kurslarına Karşı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İlgi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Tutumları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kursu döneminde Milli Eğitim Bakanlığınca okullarda yaz okulu düzenlenmesi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kursuna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gelen öğrenci sayısında düşüşe sebep olmuştur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://www.dogurehberi.com/images/haberler/manavgat_haci_hamza_atalay_kuran_kursunda_hafizlik_egitimi_basladi_h260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69" y="3725005"/>
            <a:ext cx="3866706" cy="2006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178219892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 </a:t>
            </a:r>
            <a:r>
              <a:rPr lang="tr-TR" sz="2400" b="1" dirty="0" err="1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bulunuşlukları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ile Yaz Kur’an Kurslarına Karşı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İlgi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Tutumları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kursu eğitimlerinde hedef kitlenin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hazırbulunuşluk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düzeylerini tespit etmek amacıyla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kursa katılan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öğrencilere yaz Kur’an kursu dışında herhangi bir yerde dini eğitim alıp almadıkları sorulmuş,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MEB’e bağlı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okullar dışında az da olsa farklı STK’larda din eğitimi almış olan öğrencilerin olduğu tespit edilmiştir.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1999730946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Eğitimlerinin Nicelik ve Niteliği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kurslarında Kur’an-ı Kerim öğretimine ve namaz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sûrelerinin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ezberletilmesine ağırlık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verilmesi sebebiyle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dini bilgiler hususunda eğitimden beklenen hedeflere ulaşılamamıştır.</a:t>
            </a:r>
          </a:p>
        </p:txBody>
      </p:sp>
    </p:spTree>
    <p:extLst>
      <p:ext uri="{BB962C8B-B14F-4D97-AF65-F5344CB8AC3E}">
        <p14:creationId xmlns="" xmlns:p14="http://schemas.microsoft.com/office/powerpoint/2010/main" val="176970965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 Velilerinin Yaz Kur’an Kursuna Karşı İlgi ve Tutumu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 velilerinin kursa ilgisinin yoğun olduğunu belirten iller olduğu gibi zayıf olduğunu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belirten iller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olmuştur. Ancak genel itibariyle öğrenci velilerinin yaz Kur’an kursu eğitimine olan ilgisinin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istenilen düzeyde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olmadığı görülmüştür.</a:t>
            </a:r>
          </a:p>
        </p:txBody>
      </p:sp>
    </p:spTree>
    <p:extLst>
      <p:ext uri="{BB962C8B-B14F-4D97-AF65-F5344CB8AC3E}">
        <p14:creationId xmlns="" xmlns:p14="http://schemas.microsoft.com/office/powerpoint/2010/main" val="202151034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Eğitimlerine Yönelik Bölgesel Bazı Tespitler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Fındık, fıstık gibi tarım faaliyetlerinin yaygın olarak yapıldığı bölgelerde hasat zamanında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 sayısında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ciddi azalmaların olduğu tespit edilmiştir.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94856703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58353" y="234498"/>
            <a:ext cx="5031874" cy="64724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Kursun Fiziki Yapısı</a:t>
            </a:r>
            <a:endParaRPr lang="tr-TR" sz="2800" dirty="0">
              <a:solidFill>
                <a:srgbClr val="394A6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9414" y="2050869"/>
            <a:ext cx="7896285" cy="41260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kurslarının düzenlendiği mekânlar, genel olarak eğitim vermeye uygun </a:t>
            </a:r>
            <a:r>
              <a:rPr lang="tr-T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olmakla beraber;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Bazı </a:t>
            </a: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cami ve Kur’an kurslarında 4-6 yaş grubu öğrencilerin eğitimine uygun mekânların oluşturulamadığı 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tespit edilmiştir</a:t>
            </a: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469" y="4480559"/>
            <a:ext cx="2602758" cy="1342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73985399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Yetkililerin Yaz Kur’an Kurslarını Ziyaretinin Öğretici ve Öğrenciler Üzerindeki Etkisi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Yetkililerce, Türkiye genelinde gerçekleştirilen yaz Kur’an kursları ziyaretlerinin, öğretici ve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öğrencilerin moral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motivasyonlarını artırdığı belirtilmiştir.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372815199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2965269" y="1"/>
            <a:ext cx="5094514" cy="90095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T.C. BAŞBAKANLIK </a:t>
            </a:r>
            <a:b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Diyanet İşleri Başkanlığı</a:t>
            </a:r>
            <a:b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Eğitim Hizmetleri Genel Müdürlüğü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34444" y="2786188"/>
            <a:ext cx="8832246" cy="522515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3"/>
              </a:buClr>
              <a:buNone/>
              <a:defRPr/>
            </a:pPr>
            <a:r>
              <a:rPr lang="tr-TR" sz="3200" b="1" dirty="0">
                <a:solidFill>
                  <a:srgbClr val="394A6B"/>
                </a:solidFill>
                <a:latin typeface="Times New Roman" pitchFamily="18" charset="0"/>
                <a:cs typeface="Times New Roman" pitchFamily="18" charset="0"/>
              </a:rPr>
              <a:t>YAZ KUR’AN KURSU EĞİTİMLERİNE YÖNELİK TEKLİFLER</a:t>
            </a:r>
            <a:endParaRPr lang="tr-TR" sz="900" dirty="0">
              <a:solidFill>
                <a:srgbClr val="394A6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61316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Kursların Fiziki Yapısına Yönelik Teklifler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1995709"/>
            <a:ext cx="789628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Cami ve Kur’an kursu dışında açılan yaz Kur’an kurslarının büyük çoğunluğu okullarda açılmıştır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Okul döneminde sınıf ortamında ders alan öğrencilerin yine aynı mekânda dini eğitim almaları moral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motivasyonlarını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olumsuz yönde etkilemektedir. Bu sebeple okullarda yaz Kur’an kursu düzenlenmemelidir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62205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Kursların Fiziki Yapısına Yönelik Teklifler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Yaz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kurslarında akıllı tahta uygulamasına geçilmelidir.</a:t>
            </a:r>
          </a:p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Kurslar başlamadan sıra ve masa gibi eksiklikler müftülüklerce giderilmelidir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3035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9411" y="363894"/>
            <a:ext cx="4798453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Kursların Fiziki Yapısına Yönelik Teklifler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392524"/>
            <a:ext cx="789628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Yeni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inşa edilecek camilerin müştemilatında öğrencilere yönelik sınıflar oluşturulmalı, yaz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kursları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 mekânlarda düzenlenmelidir. Ayrıca bu kursların bahçe düzenlenmeleri de yapılmalıdır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608256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86331" y="389773"/>
            <a:ext cx="5831457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err="1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Hazırbulunuşlukları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ile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Kur’an Kurslarına Karşı İlgilerini Artırmaya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Yönelik Teklifler</a:t>
            </a:r>
            <a:endParaRPr lang="tr-TR" sz="2400" b="1" dirty="0">
              <a:solidFill>
                <a:srgbClr val="394A6B"/>
              </a:solidFill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29414" y="2487415"/>
            <a:ext cx="7896285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Yaz Kur’an kurslarında sosyal ve sportif faaliyetlere ağırlık verilmelidir. Bu kapsamda öğrencilerle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beraber tarihi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dini mekânlar ziyaret edilmeli, piknik gezi ve bilgi yarışması gibi aktiviteler düzenlenmelidir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7618582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86331" y="389773"/>
            <a:ext cx="5831457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err="1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Hazırbulunuşlukları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ile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Kur’an Kurslarına Karşı İlgilerini Artırmaya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Yönelik Teklifler</a:t>
            </a:r>
            <a:endParaRPr lang="tr-TR" sz="2400" b="1" dirty="0">
              <a:solidFill>
                <a:srgbClr val="394A6B"/>
              </a:solidFill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Kur’an-ı Kerim’e geçen öğrenciler maddi değeri fazla olmayan hediyelerle ödüllendirilmeli,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zaman zaman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öğrencilere küçük ikramlarda bulunulmalıdır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72268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86331" y="389773"/>
            <a:ext cx="5831457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Öğrencilerin </a:t>
            </a:r>
            <a:r>
              <a:rPr lang="tr-TR" sz="2400" b="1" dirty="0" err="1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Hazırbulunuşlukları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ile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Kur’an Kurslarına Karşı İlgilerini Artırmaya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Yönelik Teklifler</a:t>
            </a:r>
            <a:endParaRPr lang="tr-TR" sz="2400" b="1" dirty="0">
              <a:solidFill>
                <a:srgbClr val="394A6B"/>
              </a:solidFill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kursu öğrencilerden başarılı olanları ödüllendirmek amacıyla Gençlik Spor Bakanlığı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ile işbirliği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halinde yaz Kur’an kursu kampları düzenlenmelidir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52974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Eğitimlerinin Nicelik ve Niteliğini Artırmaya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Milli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Eğitim Bakanlığınca düzenlenen yaz okulları ile yaz Kur’an kurslarının ders saatleri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birbirleriyle çakışmayacak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şekilde düzenlenmelidir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41218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Eğitimlerinin Nicelik ve Niteliğini Artırmaya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Daha önce yaz Kur’an kursuna katılmamış olan öğrencilerin tespiti yapılarak yaz Kur’an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kurslarına katılımlarının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sağlanması yönünde çalışmalar yapılmalıdır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842862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1211" y="234498"/>
            <a:ext cx="4829016" cy="64724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Eğitim-Öğretim Materyalleri</a:t>
            </a:r>
            <a:endParaRPr lang="tr-TR" sz="28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6885" y="2907288"/>
            <a:ext cx="789628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Başkanlığımızca yaz Kur’an kursu eğitimleri başlamadan önce ders materyalleri müftülüklere ücretsiz olarak gönderilmiştir. </a:t>
            </a:r>
          </a:p>
        </p:txBody>
      </p:sp>
    </p:spTree>
    <p:extLst>
      <p:ext uri="{BB962C8B-B14F-4D97-AF65-F5344CB8AC3E}">
        <p14:creationId xmlns="" xmlns:p14="http://schemas.microsoft.com/office/powerpoint/2010/main" val="23430277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Eğitimlerinin Nicelik ve Niteliğini Artırmaya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Terörün insanlığa verdiği zarar ve tehlikeler, batıl inançlar ile zararlı alışkanlıklar konusunda öğretici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öğrencilere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yönelik bilgilendirme seminerleri yapılmalıdır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9406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Öğrenci Velilerinin Yaz Kur’an Kurslarına Karşı İlgi ve Tutumunu Artırmaya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9414" y="2763460"/>
            <a:ext cx="789628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kursuna devam eden öğrencilerin velileri ile düzenli olarak “Veli Toplantıları” yapılmalıdır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84312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Yaz Kur’an Kursu Eğitimlerinde Bölgesel Bazı Sorunların Çözümüne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9030" y="2892856"/>
            <a:ext cx="789628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Mevsimlik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işçilerin bulunduğu yerlerde yaz Kur’an kursları açılmalıdır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58235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03917" y="94890"/>
            <a:ext cx="4632386" cy="9766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Yetkililerin Yaz Kur’an Kurslarını Ziyaretine Yönelik Teklifler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43150" y="2608184"/>
            <a:ext cx="789628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kursları ve camilerimiz ziyaret edilirken bir “teftiş” havası oluşturulmamalı ve yapılan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 ziyaretlerde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“rehberlik” hizmeti verilmelidir.</a:t>
            </a:r>
          </a:p>
        </p:txBody>
      </p:sp>
    </p:spTree>
    <p:extLst>
      <p:ext uri="{BB962C8B-B14F-4D97-AF65-F5344CB8AC3E}">
        <p14:creationId xmlns="" xmlns:p14="http://schemas.microsoft.com/office/powerpoint/2010/main" val="121168186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İçerik Yer Tutucusu 2"/>
          <p:cNvSpPr>
            <a:spLocks noGrp="1"/>
          </p:cNvSpPr>
          <p:nvPr>
            <p:ph idx="1"/>
          </p:nvPr>
        </p:nvSpPr>
        <p:spPr>
          <a:xfrm>
            <a:off x="1270112" y="3316944"/>
            <a:ext cx="6491288" cy="314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Tel:(0312) 295 81 05-02</a:t>
            </a:r>
          </a:p>
          <a:p>
            <a:pPr marL="0" indent="0" algn="ctr">
              <a:buNone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Fax: (0312) 287 68 59 </a:t>
            </a:r>
          </a:p>
          <a:p>
            <a:pPr marL="0" indent="0" algn="ctr">
              <a:buNone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E-Posta: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yaygindinegitimi@diyanet.gov.tr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5351" y="1967796"/>
            <a:ext cx="3960813" cy="18716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65075995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1211" y="234498"/>
            <a:ext cx="4829016" cy="64724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Eğitim-Öğretim Materyalleri</a:t>
            </a:r>
            <a:endParaRPr lang="tr-TR" sz="28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08644" y="2659942"/>
            <a:ext cx="7896285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Bazı müftülüklerimiz, Başkanlığımızca gönderilen ders kitaplarının yanı sıra öğrencilerin istifade etmesi amacıyla Başkanlığımızın çocuklara yönelik yayınlarını da temin etmiştir. </a:t>
            </a:r>
          </a:p>
        </p:txBody>
      </p:sp>
    </p:spTree>
    <p:extLst>
      <p:ext uri="{BB962C8B-B14F-4D97-AF65-F5344CB8AC3E}">
        <p14:creationId xmlns="" xmlns:p14="http://schemas.microsoft.com/office/powerpoint/2010/main" val="36754896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1211" y="234498"/>
            <a:ext cx="4829016" cy="64724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Eğitim-Öğretim Materyalleri</a:t>
            </a:r>
            <a:endParaRPr lang="tr-TR" sz="2800" dirty="0">
              <a:solidFill>
                <a:srgbClr val="394A6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9414" y="4235570"/>
            <a:ext cx="7896285" cy="7591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Bunun 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hem çocuklar hem de cemaatin dini eğitimi için faydalı </a:t>
            </a: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olduğu müşahede 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edilmiştir.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9414" y="2401150"/>
            <a:ext cx="7896285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kurslarının düzenlendiği camilerin bir kısmına,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sûre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ve duaların Arapça-Türkçe anlamları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ile birlikte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yazılı olduğu panolar asılmıştır.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89234560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1211" y="234498"/>
            <a:ext cx="4829016" cy="6472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Programı ve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Metodu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9414" y="3485072"/>
            <a:ext cx="7896285" cy="12594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Program, </a:t>
            </a:r>
            <a:r>
              <a:rPr lang="tr-T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Kur’an kurslarında 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başarılı bir şekilde uygulanırken camilerdeki uygulama düzeyi istenilen seviyede değildir.</a:t>
            </a:r>
          </a:p>
        </p:txBody>
      </p:sp>
      <p:pic>
        <p:nvPicPr>
          <p:cNvPr id="4" name="Picture 12" descr="http://i.on5yirmi5.com/image/2013/06/14/3563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082" y="4349932"/>
            <a:ext cx="2536145" cy="1419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Dikdörtgen 4"/>
          <p:cNvSpPr/>
          <p:nvPr/>
        </p:nvSpPr>
        <p:spPr>
          <a:xfrm>
            <a:off x="629414" y="2144893"/>
            <a:ext cx="789628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kurslarında, Yaz Kur’an Kursları Eğitim Programı uygulanmaktadır.</a:t>
            </a:r>
          </a:p>
        </p:txBody>
      </p:sp>
    </p:spTree>
    <p:extLst>
      <p:ext uri="{BB962C8B-B14F-4D97-AF65-F5344CB8AC3E}">
        <p14:creationId xmlns="" xmlns:p14="http://schemas.microsoft.com/office/powerpoint/2010/main" val="279808613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Programı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Eğitim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Metodu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98425" y="2340766"/>
            <a:ext cx="7896285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Yaz Kur’an kurslarına devam hususunda bir zorunluluğun olmaması ya da öğrencilerin bu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kurslara devamlılık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hususunda yeterli disiplini kazanamamış olmaları sebebiyle eğitim programı düzenli bir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şekilde uygulanamamaktadır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6671128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Programı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Eğitim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Metodu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98425" y="2953242"/>
            <a:ext cx="789628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Öğrencilerin yaş ve bilgi düzeylerine göre ayrıldığı sınıflarda eğitimin daha verimli olduğu gözlenmiştir.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288305083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1773" y="234498"/>
            <a:ext cx="4798453" cy="6472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Eğitim Programı </a:t>
            </a:r>
            <a:r>
              <a:rPr lang="tr-TR" sz="2400" b="1" dirty="0" smtClean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ve Eğitim </a:t>
            </a:r>
            <a:r>
              <a:rPr lang="tr-TR" sz="2400" b="1" dirty="0">
                <a:solidFill>
                  <a:srgbClr val="394A6B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Metodu</a:t>
            </a:r>
            <a:endParaRPr lang="tr-TR" sz="2400" dirty="0">
              <a:solidFill>
                <a:srgbClr val="394A6B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77656" y="2133732"/>
            <a:ext cx="7896285" cy="260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Bazı kurslarda son ders saati, öğrencilerin vakit namazını cemaatle kılabilecekleri şekilde ayarlanmıştır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 durumun, öğrencilerin cemaatle namaz kılma alışkanlığı kazanmalarına ve cami adabını öğrenmelerine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katkı sağladığı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görülmüştür.</a:t>
            </a:r>
          </a:p>
        </p:txBody>
      </p:sp>
    </p:spTree>
    <p:extLst>
      <p:ext uri="{BB962C8B-B14F-4D97-AF65-F5344CB8AC3E}">
        <p14:creationId xmlns="" xmlns:p14="http://schemas.microsoft.com/office/powerpoint/2010/main" val="305454667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998</Words>
  <Application>Microsoft Office PowerPoint</Application>
  <PresentationFormat>Özel</PresentationFormat>
  <Paragraphs>83</Paragraphs>
  <Slides>34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Office Theme</vt:lpstr>
      <vt:lpstr>T.C. BAŞBAKANLIK  Diyanet İşleri Başkanlığı Eğitim Hizmetleri Genel Müdürlüğü</vt:lpstr>
      <vt:lpstr>Kursun Fiziki Yapısı</vt:lpstr>
      <vt:lpstr>Eğitim-Öğretim Materyalleri</vt:lpstr>
      <vt:lpstr>Eğitim-Öğretim Materyalleri</vt:lpstr>
      <vt:lpstr>Eğitim-Öğretim Materyalleri</vt:lpstr>
      <vt:lpstr>Eğitim Programı ve Eğitim Metodu</vt:lpstr>
      <vt:lpstr>Eğitim Programı ve Eğitim Metodu</vt:lpstr>
      <vt:lpstr>Eğitim Programı ve Eğitim Metodu</vt:lpstr>
      <vt:lpstr>Eğitim Programı ve Eğitim Metodu</vt:lpstr>
      <vt:lpstr>Eğitim Programı ve Eğitim Metodu</vt:lpstr>
      <vt:lpstr>Yaz Kur’an Kurslarında Görev Alan Öğreticilerin Yetkinliği ve Yeterliliği</vt:lpstr>
      <vt:lpstr>Yaz Kur’an Kurslarında Görev Alan Öğreticilerin Yetkinliği ve Yeterliliği</vt:lpstr>
      <vt:lpstr>Öğrencilerin Hazır bulunuşlukları ile Yaz Kur’an Kurslarına Karşı  İlgi ve Tutumları</vt:lpstr>
      <vt:lpstr>Öğrencilerin Hazır bulunuşlukları ile Yaz Kur’an Kurslarına Karşı  İlgi ve Tutumları</vt:lpstr>
      <vt:lpstr>Öğrencilerin Hazır bulunuşlukları ile Yaz Kur’an Kurslarına Karşı  İlgi ve Tutumları</vt:lpstr>
      <vt:lpstr>Öğrencilerin Hazır bulunuşlukları ile Yaz Kur’an Kurslarına Karşı  İlgi ve Tutumları</vt:lpstr>
      <vt:lpstr>Yaz Kur’an Kursu Eğitimlerinin Nicelik ve Niteliği</vt:lpstr>
      <vt:lpstr>Öğrenci Velilerinin Yaz Kur’an Kursuna Karşı İlgi ve Tutumu</vt:lpstr>
      <vt:lpstr>Yaz Kur’an Kursu Eğitimlerine Yönelik Bölgesel Bazı Tespitler</vt:lpstr>
      <vt:lpstr>Yetkililerin Yaz Kur’an Kurslarını Ziyaretinin Öğretici ve Öğrenciler Üzerindeki Etkisi</vt:lpstr>
      <vt:lpstr>T.C. BAŞBAKANLIK  Diyanet İşleri Başkanlığı Eğitim Hizmetleri Genel Müdürlüğü</vt:lpstr>
      <vt:lpstr>Kursların Fiziki Yapısına Yönelik Teklifler</vt:lpstr>
      <vt:lpstr>Kursların Fiziki Yapısına Yönelik Teklifler</vt:lpstr>
      <vt:lpstr>Kursların Fiziki Yapısına Yönelik Teklifler</vt:lpstr>
      <vt:lpstr>Öğrencilerin Hazırbulunuşlukları ile  Yaz Kur’an Kurslarına Karşı İlgilerini Artırmaya Yönelik Teklifler</vt:lpstr>
      <vt:lpstr>Öğrencilerin Hazırbulunuşlukları ile  Yaz Kur’an Kurslarına Karşı İlgilerini Artırmaya Yönelik Teklifler</vt:lpstr>
      <vt:lpstr>Öğrencilerin Hazırbulunuşlukları ile  Yaz Kur’an Kurslarına Karşı İlgilerini Artırmaya Yönelik Teklifler</vt:lpstr>
      <vt:lpstr>Yaz Kur’an Kursu Eğitimlerinin Nicelik ve Niteliğini Artırmaya Yönelik Teklifler</vt:lpstr>
      <vt:lpstr>Yaz Kur’an Kursu Eğitimlerinin Nicelik ve Niteliğini Artırmaya Yönelik Teklifler</vt:lpstr>
      <vt:lpstr>Yaz Kur’an Kursu Eğitimlerinin Nicelik ve Niteliğini Artırmaya Yönelik Teklifler</vt:lpstr>
      <vt:lpstr>Öğrenci Velilerinin Yaz Kur’an Kurslarına Karşı İlgi ve Tutumunu Artırmaya Yönelik Teklifler</vt:lpstr>
      <vt:lpstr>Yaz Kur’an Kursu Eğitimlerinde Bölgesel Bazı Sorunların Çözümüne Yönelik Teklifler</vt:lpstr>
      <vt:lpstr>Yetkililerin Yaz Kur’an Kurslarını Ziyaretine Yönelik Teklifler</vt:lpstr>
      <vt:lpstr>Slayt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BAŞBAKANLIK Diyanet İşleri Başkanlığı</dc:title>
  <dc:creator>Onur TEPEGÖZ</dc:creator>
  <cp:lastModifiedBy>TOSHIBA</cp:lastModifiedBy>
  <cp:revision>121</cp:revision>
  <dcterms:created xsi:type="dcterms:W3CDTF">2016-01-22T09:08:35Z</dcterms:created>
  <dcterms:modified xsi:type="dcterms:W3CDTF">2017-06-05T06:27:01Z</dcterms:modified>
</cp:coreProperties>
</file>